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766"/>
    <p:restoredTop sz="75153"/>
  </p:normalViewPr>
  <p:slideViewPr>
    <p:cSldViewPr snapToGrid="0" snapToObjects="1">
      <p:cViewPr varScale="1">
        <p:scale>
          <a:sx n="83" d="100"/>
          <a:sy n="83" d="100"/>
        </p:scale>
        <p:origin x="552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209466-E4EA-864F-A000-95694F273742}" type="datetimeFigureOut">
              <a:rPr lang="en-US" smtClean="0"/>
              <a:t>2/19/23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909331-0B04-C943-8BE3-55766FCDDB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06710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1909331-0B04-C943-8BE3-55766FCDDBC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75217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https://</a:t>
            </a:r>
            <a:r>
              <a:rPr lang="en-US" dirty="0" err="1"/>
              <a:t>www.nature.com</a:t>
            </a:r>
            <a:r>
              <a:rPr lang="en-US" dirty="0"/>
              <a:t>/articles/s41591-022-01843-x#Fig1 – </a:t>
            </a:r>
          </a:p>
          <a:p>
            <a:endParaRPr lang="en-US" dirty="0"/>
          </a:p>
          <a:p>
            <a:r>
              <a:rPr lang="en-US" dirty="0"/>
              <a:t>Argue to separate syndromes into: </a:t>
            </a:r>
          </a:p>
          <a:p>
            <a:pPr marL="171450" indent="-171450">
              <a:buFontTx/>
              <a:buChar char="-"/>
            </a:pPr>
            <a:r>
              <a:rPr lang="en-US" dirty="0"/>
              <a:t>Insult that can possibly lead to the syndrome: what is the physiologic disturbance? </a:t>
            </a:r>
          </a:p>
          <a:p>
            <a:pPr marL="171450" indent="-171450">
              <a:buFontTx/>
              <a:buChar char="-"/>
            </a:pPr>
            <a:r>
              <a:rPr lang="en-US" dirty="0"/>
              <a:t>Treatable trait: physiology identifiable by biomarkers (or other identifiable features) that predicts response to </a:t>
            </a:r>
            <a:r>
              <a:rPr lang="en-US" dirty="0" err="1"/>
              <a:t>treatmen</a:t>
            </a:r>
            <a:endParaRPr lang="en-US" dirty="0"/>
          </a:p>
          <a:p>
            <a:pPr marL="171450" indent="-171450">
              <a:buFontTx/>
              <a:buChar char="-"/>
            </a:pPr>
            <a:r>
              <a:rPr lang="en-US" dirty="0"/>
              <a:t>Requires trials that enroll on the basis of treatable traits.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1909331-0B04-C943-8BE3-55766FCDDBCE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325193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https://</a:t>
            </a:r>
            <a:r>
              <a:rPr lang="en-US" dirty="0" err="1"/>
              <a:t>academic.oup.com</a:t>
            </a:r>
            <a:r>
              <a:rPr lang="en-US" dirty="0"/>
              <a:t>/</a:t>
            </a:r>
            <a:r>
              <a:rPr lang="en-US" dirty="0" err="1"/>
              <a:t>ije</a:t>
            </a:r>
            <a:r>
              <a:rPr lang="en-US" dirty="0"/>
              <a:t>/article/40/2/503/733329</a:t>
            </a:r>
          </a:p>
          <a:p>
            <a:endParaRPr lang="en-US" dirty="0"/>
          </a:p>
          <a:p>
            <a:r>
              <a:rPr lang="en-US" dirty="0"/>
              <a:t>“</a:t>
            </a:r>
            <a:r>
              <a:rPr lang="en-US" b="0" i="0" dirty="0">
                <a:solidFill>
                  <a:srgbClr val="2A2A2A"/>
                </a:solidFill>
                <a:effectLst/>
                <a:latin typeface="Merriweather" panose="020F0502020204030204" pitchFamily="34" charset="0"/>
              </a:rPr>
              <a:t>These three examples, one of which approximates the real situation on planet earth and two of which are hypothetical, illustrate that the amount of population variation due to a particular factor can vary wildly between populations (or planets), even though it is an equally important cause in each situation. </a:t>
            </a:r>
            <a:r>
              <a:rPr lang="en-US" b="0" i="0">
                <a:solidFill>
                  <a:srgbClr val="2A2A2A"/>
                </a:solidFill>
                <a:effectLst/>
                <a:latin typeface="Merriweather" panose="020F0502020204030204" pitchFamily="34" charset="0"/>
              </a:rPr>
              <a:t>Once again, the proportion of population variation explained is not generalizable, and is not a valid effect measure”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1909331-0B04-C943-8BE3-55766FCDDBCE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72171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F29129-5FEE-69F6-0516-19F9E4247F0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7ABDBFF-2610-781B-4E69-882451BDA67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075892-5886-7FE4-A6CF-1BFCF8F31C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BEA188-15ED-524A-B4CF-39B39AA91474}" type="datetimeFigureOut">
              <a:rPr lang="en-US" smtClean="0"/>
              <a:t>2/19/23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0E1C2C-C9C8-C422-258D-E670073EA5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0F2E5A-66A8-408B-0618-B40B03EC40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23F98-A249-624A-B2A2-1C16D04C89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59357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573FB3-77F5-4782-269D-E44B814A88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423EF8B-8290-C148-02E4-DFEB8DD009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B4CF53-59DD-7DF8-8BCA-A35C2E2904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BEA188-15ED-524A-B4CF-39B39AA91474}" type="datetimeFigureOut">
              <a:rPr lang="en-US" smtClean="0"/>
              <a:t>2/19/23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ADC2A9-319E-2519-751A-336821306E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7E6B28-DC39-CB6B-5B03-E0DA0FBC4D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23F98-A249-624A-B2A2-1C16D04C89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92136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0B4EBD4-41AB-601A-40A3-D5A0983F548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D329FBE-730D-CE46-8A09-5842ECF96BE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535F1D-7739-066D-D26F-1CA6A91BB3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BEA188-15ED-524A-B4CF-39B39AA91474}" type="datetimeFigureOut">
              <a:rPr lang="en-US" smtClean="0"/>
              <a:t>2/19/23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DF1AB4-A77C-2020-0C9D-069EA2532A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93704F-EAD8-808A-B45C-C975DB6E50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23F98-A249-624A-B2A2-1C16D04C89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14574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1E0FD0-22AA-3969-35E5-E78B20CBA1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957069-2A18-0E7A-6A23-D92FB726FB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2F1F99-A19F-E95A-5C3A-E1F704AC08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BEA188-15ED-524A-B4CF-39B39AA91474}" type="datetimeFigureOut">
              <a:rPr lang="en-US" smtClean="0"/>
              <a:t>2/19/23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DF6B4C-E71C-E751-6C89-56717CDB9D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4D97F4-C945-39D6-27C4-F223EF50B4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23F98-A249-624A-B2A2-1C16D04C89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33963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4343B6-F73A-F694-735A-34977959E6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618B099-4DDB-7891-BBB6-1F73ED18DA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1DBC84-30E4-B3A5-C1DB-AB972045BF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BEA188-15ED-524A-B4CF-39B39AA91474}" type="datetimeFigureOut">
              <a:rPr lang="en-US" smtClean="0"/>
              <a:t>2/19/23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72E993-BAD6-5A3F-6122-64FFE5CC58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70C27A-FA91-EEAD-0C06-36D78C301D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23F98-A249-624A-B2A2-1C16D04C89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10405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09542F-4E81-960E-9634-20049E2948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D7652F-CD7B-38DB-F0FA-B0C3FF28CBA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597BAFE-BDE1-EEF7-42B1-2604B3A66F8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8B7EC80-3E2D-FE71-9D36-3DC7C2AC89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BEA188-15ED-524A-B4CF-39B39AA91474}" type="datetimeFigureOut">
              <a:rPr lang="en-US" smtClean="0"/>
              <a:t>2/19/23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78B1DC8-6898-D83D-FE19-0433CDE346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DA8836A-C651-EBD7-9113-322CAE0DE5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23F98-A249-624A-B2A2-1C16D04C89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0242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907CA7-2A41-0C1F-4C51-DA11FA2507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4CB7473-ACF9-BFD6-6852-7F9263600F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BB64C42-E012-5000-0830-F98E37223D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209B2CE-7135-8D39-0319-DDBE4546CC3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CFDBF02-1A46-B688-CB24-E0F229BFC14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3E4BB3B-6B0A-C6FE-073D-35DE6C387C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BEA188-15ED-524A-B4CF-39B39AA91474}" type="datetimeFigureOut">
              <a:rPr lang="en-US" smtClean="0"/>
              <a:t>2/19/23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43C6561-80DA-422F-66DB-EEC7E2D2A8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1F1E0A6-7178-FDB9-5D3B-7FF568DDA8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23F98-A249-624A-B2A2-1C16D04C89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21705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B82192-0778-F9A7-6F9F-020B34F43D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17849A0-89EE-6B41-6E39-6EED0ADA88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BEA188-15ED-524A-B4CF-39B39AA91474}" type="datetimeFigureOut">
              <a:rPr lang="en-US" smtClean="0"/>
              <a:t>2/19/23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A1A94D7-4ACA-22E6-406C-E07A2C54BC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6C758F3-DB83-1968-A059-4B5A5DC0C0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23F98-A249-624A-B2A2-1C16D04C89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384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0F5F0AF-B571-047E-23AE-1BEADC2858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BEA188-15ED-524A-B4CF-39B39AA91474}" type="datetimeFigureOut">
              <a:rPr lang="en-US" smtClean="0"/>
              <a:t>2/19/23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3FAA514-7D69-4F6D-F681-8EE84EC621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12B7929-1A85-5481-8CDE-0F7F97E16A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23F98-A249-624A-B2A2-1C16D04C89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18577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7469B4-E12C-4343-30D7-81E0B0FFFA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AC1E46-ED42-966A-47BD-47BB28836A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DB68638-45BA-BABC-7E34-B6D37DB1EF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93D3707-04B5-57C6-52B7-2169F75B90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BEA188-15ED-524A-B4CF-39B39AA91474}" type="datetimeFigureOut">
              <a:rPr lang="en-US" smtClean="0"/>
              <a:t>2/19/23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6BE755C-D073-37F1-523B-D29A8D0FFC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DB025EE-BA5C-3EF6-5985-ECF524F924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23F98-A249-624A-B2A2-1C16D04C89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56371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8CD40C-7C0B-4C08-DA66-8F25DB8EEC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2BBA2A2-DBC0-0F0E-0FD3-570BB2C1461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890F38A-52BD-839D-9CFE-4AB587BD2F6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BC8721F-2F3D-C04E-072D-CE21AC0B7A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BEA188-15ED-524A-B4CF-39B39AA91474}" type="datetimeFigureOut">
              <a:rPr lang="en-US" smtClean="0"/>
              <a:t>2/19/23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AE4B870-ADEC-B586-6A93-5098FBD2A7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1AE07B4-6D7A-D374-9BB1-0C7225E00E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23F98-A249-624A-B2A2-1C16D04C89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40807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A94AB0F-6FD3-1BD6-E9FD-F3C7D86598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4B82F1D-365C-5A8F-C9A2-7B010EF9D8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0B6AA4-AFFC-B01D-F934-CD0240C05AC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BEA188-15ED-524A-B4CF-39B39AA91474}" type="datetimeFigureOut">
              <a:rPr lang="en-US" smtClean="0"/>
              <a:t>2/19/23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ABED8B-756B-6A40-9B98-977B0E3E74C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766B2C-4328-6595-76EE-C88E3AEBF60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423F98-A249-624A-B2A2-1C16D04C89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13134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gi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FE54FD-AAC7-999B-EA0F-3BECBD828EB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Brian Locke ASPIRE Presentation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8060E7D-8DE9-431E-AA64-E17F17E2436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05526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F9BA6E-95DD-D6BB-BEF1-B647DB7532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I’m All About: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9D36B0-60C0-130B-5E66-83B0E801DC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Comp Sci. Dorks like systems.</a:t>
            </a:r>
          </a:p>
          <a:p>
            <a:pPr marL="0" indent="0">
              <a:buNone/>
            </a:pPr>
            <a:r>
              <a:rPr lang="en-US" dirty="0"/>
              <a:t>Initially: believer in the IHI / Evidence-Practice gap: If we could just get people to do the right (known) thing, we’d drastically improve care</a:t>
            </a:r>
          </a:p>
          <a:p>
            <a:pPr marL="0" indent="0">
              <a:buNone/>
            </a:pPr>
            <a:r>
              <a:rPr lang="en-US" dirty="0"/>
              <a:t>Overton window: range of policies acceptable to the population</a:t>
            </a:r>
          </a:p>
          <a:p>
            <a:pPr marL="0" indent="0">
              <a:buNone/>
            </a:pPr>
            <a:r>
              <a:rPr lang="en-US" dirty="0"/>
              <a:t>-&gt; Exchange policies w process improvements: In healthcare, there is a narrow Overton Window of improvements one can make to improve care: </a:t>
            </a:r>
            <a:r>
              <a:rPr lang="en-US" dirty="0" err="1"/>
              <a:t>ie</a:t>
            </a:r>
            <a:r>
              <a:rPr lang="en-US" dirty="0"/>
              <a:t>. Sepsis 30cc/kg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Drive to research: I’m interested in how we know what to do for each patient: how can we move the window? Start w “Clinical Epidemiology”?</a:t>
            </a:r>
          </a:p>
          <a:p>
            <a:pPr marL="0" indent="0">
              <a:buNone/>
            </a:pPr>
            <a:r>
              <a:rPr lang="en-US" dirty="0"/>
              <a:t>	How do we predict what will happen to a patient? </a:t>
            </a:r>
            <a:r>
              <a:rPr lang="en-US" dirty="0" err="1"/>
              <a:t>Diagnose+Data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How to do this? Think more sharply, collect and analyze data better. </a:t>
            </a:r>
          </a:p>
        </p:txBody>
      </p:sp>
    </p:spTree>
    <p:extLst>
      <p:ext uri="{BB962C8B-B14F-4D97-AF65-F5344CB8AC3E}">
        <p14:creationId xmlns:p14="http://schemas.microsoft.com/office/powerpoint/2010/main" val="16417601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EA047E-793C-3826-5AB1-75FFB26D1B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Hypercapnia: 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FAFD67-CAEF-150D-B53B-C133708BCC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Presenting my framing here not because the data is new, but I’m curious if y’all agree with the framework as I propose it: </a:t>
            </a:r>
          </a:p>
          <a:p>
            <a:r>
              <a:rPr lang="en-US" dirty="0"/>
              <a:t>Why Hypercapnic Respiratory Failure? </a:t>
            </a:r>
          </a:p>
          <a:p>
            <a:r>
              <a:rPr lang="en-US" dirty="0"/>
              <a:t>80,000 hours argument </a:t>
            </a:r>
          </a:p>
        </p:txBody>
      </p:sp>
    </p:spTree>
    <p:extLst>
      <p:ext uri="{BB962C8B-B14F-4D97-AF65-F5344CB8AC3E}">
        <p14:creationId xmlns:p14="http://schemas.microsoft.com/office/powerpoint/2010/main" val="41331824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AFB2C9-2CDD-B68F-0A97-9B99814760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Syndromes; Nosology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5B66D0-B9E4-BB0D-8EA2-E8296E9868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Is this the right approach? Studying </a:t>
            </a:r>
            <a:r>
              <a:rPr lang="en-US" dirty="0" err="1"/>
              <a:t>Hypercap</a:t>
            </a:r>
            <a:r>
              <a:rPr lang="en-US" dirty="0"/>
              <a:t> RF vs Each cause. </a:t>
            </a:r>
          </a:p>
          <a:p>
            <a:pPr lvl="1"/>
            <a:r>
              <a:rPr lang="en-US" dirty="0"/>
              <a:t>Several underwhelming records: we still don’t really know what to do for sepsis; ARDs is slightly better but not clear benefits are specific to that group </a:t>
            </a:r>
          </a:p>
          <a:p>
            <a:r>
              <a:rPr lang="en-US" dirty="0"/>
              <a:t>Not diseases</a:t>
            </a:r>
          </a:p>
          <a:p>
            <a:endParaRPr lang="en-US" dirty="0"/>
          </a:p>
          <a:p>
            <a:r>
              <a:rPr lang="en-US" dirty="0"/>
              <a:t>Benefit of syndromes: easily clinically recognizable: think improvements in Sepsis quality of care. </a:t>
            </a:r>
          </a:p>
          <a:p>
            <a:r>
              <a:rPr lang="en-US" dirty="0"/>
              <a:t>Bad for: identifying who will benefit from a given intervention – as patients presumably respond to diseases based on their physiologic state (</a:t>
            </a:r>
            <a:r>
              <a:rPr lang="en-US" dirty="0" err="1"/>
              <a:t>ie</a:t>
            </a:r>
            <a:r>
              <a:rPr lang="en-US" dirty="0"/>
              <a:t>. interventions have their effect by changing physiology: this is modern medicines ‘cosmology’). – key is to identify prognostic features; relative effect modifiers</a:t>
            </a:r>
          </a:p>
          <a:p>
            <a:pPr lvl="1"/>
            <a:r>
              <a:rPr lang="en-US" dirty="0"/>
              <a:t>Promise is in phenotyping – breaking down the syndromes into subsets with predictable responses / implications, presumably based on physiology. Maybe it corresponds to current diagnosis, maybe other info (? For </a:t>
            </a:r>
            <a:r>
              <a:rPr lang="en-US" dirty="0" err="1"/>
              <a:t>hypercap</a:t>
            </a:r>
            <a:r>
              <a:rPr lang="en-US" dirty="0"/>
              <a:t>: maybe it has to do with cant vs wont breathe, or markers of control system stability vs respiratory frailty; the PIRO model (predisposition, insult, response, organ dysfunction)</a:t>
            </a:r>
          </a:p>
        </p:txBody>
      </p:sp>
    </p:spTree>
    <p:extLst>
      <p:ext uri="{BB962C8B-B14F-4D97-AF65-F5344CB8AC3E}">
        <p14:creationId xmlns:p14="http://schemas.microsoft.com/office/powerpoint/2010/main" val="26677567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AAEDDC-5CA8-C995-5B0C-337C17BC91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Goal: identify everyone who fits the syndrome of Hypercapnic RF – so that we can begin this process.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F07F72-DB73-C321-E69A-8AD62362C8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Why do this? I think our current definitions – E.g. OHS – miss a lot of people who share </a:t>
            </a:r>
            <a:r>
              <a:rPr lang="en-US"/>
              <a:t>physiologic barriers. </a:t>
            </a:r>
          </a:p>
        </p:txBody>
      </p:sp>
    </p:spTree>
    <p:extLst>
      <p:ext uri="{BB962C8B-B14F-4D97-AF65-F5344CB8AC3E}">
        <p14:creationId xmlns:p14="http://schemas.microsoft.com/office/powerpoint/2010/main" val="12076504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F58169-F886-986B-F069-90A88F35B1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Critique of the Sufficient-Component Model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A78AD3-DA73-5148-2ABC-28839E5DA4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257800" cy="4351338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dirty="0"/>
              <a:t>Consider PKU: Genetic defect causes disease when </a:t>
            </a:r>
            <a:r>
              <a:rPr lang="en-US" dirty="0" err="1"/>
              <a:t>phenylalinine</a:t>
            </a:r>
            <a:r>
              <a:rPr lang="en-US" dirty="0"/>
              <a:t> consumed. </a:t>
            </a:r>
          </a:p>
          <a:p>
            <a:pPr marL="0" indent="0">
              <a:buNone/>
            </a:pPr>
            <a:r>
              <a:rPr lang="en-US" dirty="0"/>
              <a:t>-&gt; in practice, everyone eats </a:t>
            </a:r>
            <a:r>
              <a:rPr lang="en-US" dirty="0" err="1"/>
              <a:t>phenylalinine</a:t>
            </a:r>
            <a:r>
              <a:rPr lang="en-US" dirty="0"/>
              <a:t>: genetic attributable fraction = 100%</a:t>
            </a:r>
          </a:p>
          <a:p>
            <a:pPr marL="0" indent="0">
              <a:buNone/>
            </a:pPr>
            <a:r>
              <a:rPr lang="en-US" dirty="0"/>
              <a:t>-&gt; however, modification of diet avoids development. Thus, if phenylalanine consumption varies then environment contributes</a:t>
            </a:r>
          </a:p>
          <a:p>
            <a:pPr marL="0" indent="0">
              <a:buNone/>
            </a:pPr>
            <a:r>
              <a:rPr lang="en-US" dirty="0"/>
              <a:t>	Consider, the hypothetical world where everyone has the PKU gene, but phenylalanine varies (lower diagram) – then, the disease is ALL environmental.</a:t>
            </a:r>
          </a:p>
          <a:p>
            <a:pPr marL="0" indent="0">
              <a:buNone/>
            </a:pPr>
            <a:r>
              <a:rPr lang="en-US" dirty="0"/>
              <a:t>	what is the relationship to mendelian randomization?</a:t>
            </a:r>
          </a:p>
          <a:p>
            <a:pPr marL="0" indent="0">
              <a:buNone/>
            </a:pPr>
            <a:r>
              <a:rPr lang="en-US" dirty="0"/>
              <a:t>-&gt; population attributable fraction (and percent variance explained) is not generalizable, and changes as covariates change. Applied to Hypercapnia? </a:t>
            </a:r>
          </a:p>
        </p:txBody>
      </p:sp>
      <p:pic>
        <p:nvPicPr>
          <p:cNvPr id="1028" name="Picture 4" descr="Causation and variation in PKU on planet earth: the roles of genes and diet. The shaded area is where most people ‘live’; the upper right hand internal box is the area in which people get PKU">
            <a:extLst>
              <a:ext uri="{FF2B5EF4-FFF2-40B4-BE49-F238E27FC236}">
                <a16:creationId xmlns:a16="http://schemas.microsoft.com/office/drawing/2014/main" id="{0AC62373-997F-C558-E0B3-14F76A0CBBF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96548" y="1386130"/>
            <a:ext cx="4232217" cy="2337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Causation and variation in PKU on a planet far away: the roles of genes and diet. The shaded area is where most people ‘live’; the upper right hand internal box is the area in which people get PKU">
            <a:extLst>
              <a:ext uri="{FF2B5EF4-FFF2-40B4-BE49-F238E27FC236}">
                <a16:creationId xmlns:a16="http://schemas.microsoft.com/office/drawing/2014/main" id="{323A8B97-DECF-0511-74DD-7A12D8170F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5037" y="3886214"/>
            <a:ext cx="4232217" cy="26066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3754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E9FB3E-F793-8514-CBF3-C807DD0E0B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Consider this as a missing data problem? What is the propensity of p(ABG)?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8273DB-8189-7818-59DA-96ACF86BA1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Could P(ABG) – by provider </a:t>
            </a:r>
            <a:r>
              <a:rPr lang="en-US" dirty="0" err="1"/>
              <a:t>ideall</a:t>
            </a:r>
            <a:r>
              <a:rPr lang="en-US" dirty="0"/>
              <a:t> (or institution) work as an instrument? (to wiggle the likelihood of a diagnosis… could you test that? Are high p(ABG) environments or providers more likely to apply the diagnosis? </a:t>
            </a:r>
          </a:p>
          <a:p>
            <a:r>
              <a:rPr lang="en-US" dirty="0"/>
              <a:t>[ ] casual inference podcast on instrumental variables.</a:t>
            </a:r>
          </a:p>
        </p:txBody>
      </p:sp>
    </p:spTree>
    <p:extLst>
      <p:ext uri="{BB962C8B-B14F-4D97-AF65-F5344CB8AC3E}">
        <p14:creationId xmlns:p14="http://schemas.microsoft.com/office/powerpoint/2010/main" val="11889067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2099</TotalTime>
  <Words>752</Words>
  <Application>Microsoft Macintosh PowerPoint</Application>
  <PresentationFormat>Widescreen</PresentationFormat>
  <Paragraphs>46</Paragraphs>
  <Slides>7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Merriweather</vt:lpstr>
      <vt:lpstr>Office Theme</vt:lpstr>
      <vt:lpstr>Brian Locke ASPIRE Presentation</vt:lpstr>
      <vt:lpstr>What I’m All About:</vt:lpstr>
      <vt:lpstr>Why Hypercapnia:  </vt:lpstr>
      <vt:lpstr>Syndromes; Nosology</vt:lpstr>
      <vt:lpstr>Goal: identify everyone who fits the syndrome of Hypercapnic RF – so that we can begin this process. </vt:lpstr>
      <vt:lpstr>Critique of the Sufficient-Component Model</vt:lpstr>
      <vt:lpstr>Consider this as a missing data problem? What is the propensity of p(ABG)?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Brian Locke ASPIRE Presentation</dc:title>
  <dc:creator>BRIAN LOCKE</dc:creator>
  <cp:lastModifiedBy>BRIAN LOCKE</cp:lastModifiedBy>
  <cp:revision>3</cp:revision>
  <dcterms:created xsi:type="dcterms:W3CDTF">2022-06-20T00:22:56Z</dcterms:created>
  <dcterms:modified xsi:type="dcterms:W3CDTF">2023-02-21T04:30:07Z</dcterms:modified>
</cp:coreProperties>
</file>